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79" r:id="rId4"/>
    <p:sldId id="281" r:id="rId5"/>
    <p:sldId id="257" r:id="rId6"/>
    <p:sldId id="258" r:id="rId7"/>
    <p:sldId id="259" r:id="rId8"/>
    <p:sldId id="260" r:id="rId9"/>
    <p:sldId id="271" r:id="rId10"/>
    <p:sldId id="261" r:id="rId11"/>
    <p:sldId id="262" r:id="rId12"/>
    <p:sldId id="263" r:id="rId13"/>
    <p:sldId id="264" r:id="rId14"/>
    <p:sldId id="270" r:id="rId15"/>
    <p:sldId id="272" r:id="rId16"/>
    <p:sldId id="273" r:id="rId17"/>
    <p:sldId id="274" r:id="rId18"/>
    <p:sldId id="275" r:id="rId19"/>
    <p:sldId id="280" r:id="rId20"/>
    <p:sldId id="276" r:id="rId21"/>
    <p:sldId id="269" r:id="rId22"/>
    <p:sldId id="277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7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AABC71-6AAC-4BB6-9838-2BD24C87975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7F080E-0AB7-4A58-A4FB-71C6407C4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9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Portville </a:t>
            </a:r>
            <a:r>
              <a:rPr lang="en-US" dirty="0" err="1" smtClean="0"/>
              <a:t>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community forum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discussion on our strengths, weaknesses, opportunities, and threats…and how to plan a sustainable, successful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Elements of a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VISION – What we aspire to be; a “stretch” goal and future position</a:t>
            </a:r>
          </a:p>
          <a:p>
            <a:pPr>
              <a:buFontTx/>
              <a:buNone/>
              <a:defRPr/>
            </a:pPr>
            <a:r>
              <a:rPr lang="en-US" dirty="0" smtClean="0"/>
              <a:t>MISSION – The reason why we exist, what we do, who we serve.</a:t>
            </a:r>
          </a:p>
          <a:p>
            <a:pPr>
              <a:buFontTx/>
              <a:buNone/>
              <a:defRPr/>
            </a:pPr>
            <a:r>
              <a:rPr lang="en-US" dirty="0" smtClean="0"/>
              <a:t>CORE VALUES: The way we do business, how we operate daily, our culture, what’s important to us. This includes assumptions or “givens,” so long as they don’t tie down your creativity.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Elements of a Plan,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 smtClean="0"/>
              <a:t>STRATEGIES – Broad goals that lead us to our Vision</a:t>
            </a:r>
          </a:p>
          <a:p>
            <a:pPr>
              <a:buFontTx/>
              <a:buNone/>
              <a:defRPr/>
            </a:pPr>
            <a:r>
              <a:rPr lang="en-US" dirty="0" smtClean="0"/>
              <a:t>OPERATIONAL PLAN – Actions, objectives, tactics that enable us to achieve strategies (SMART – Specific, Measurable, Achievable, Relevant/Realistic, Time-based)</a:t>
            </a:r>
          </a:p>
          <a:p>
            <a:pPr>
              <a:buFontTx/>
              <a:buNone/>
              <a:defRPr/>
            </a:pPr>
            <a:r>
              <a:rPr lang="en-US" dirty="0" smtClean="0"/>
              <a:t>KPI – Key Performance Indicators – measures of success and/or progress toward Strategic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80572"/>
            <a:ext cx="9603275" cy="71483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Strategic </a:t>
            </a:r>
            <a:r>
              <a:rPr lang="en-US" dirty="0" smtClean="0"/>
              <a:t>Fish diagram</a:t>
            </a:r>
            <a:endParaRPr lang="en-US" dirty="0"/>
          </a:p>
        </p:txBody>
      </p:sp>
      <p:pic>
        <p:nvPicPr>
          <p:cNvPr id="1843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7899" y="1106715"/>
            <a:ext cx="6503987" cy="5026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8078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Planning </a:t>
            </a:r>
            <a:r>
              <a:rPr lang="en-US" dirty="0" smtClean="0"/>
              <a:t>Funnel:</a:t>
            </a:r>
            <a:br>
              <a:rPr lang="en-US" dirty="0" smtClean="0"/>
            </a:br>
            <a:r>
              <a:rPr lang="en-US" dirty="0" smtClean="0"/>
              <a:t>Issues…strategies…objectives…actions</a:t>
            </a:r>
            <a:endParaRPr 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Environmental Scan – Internal, External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SWOT Analysis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Emerging Critical Issues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Priority Strategies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Annual Objectives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Operational Plans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Ongoing Assessment</a:t>
            </a:r>
          </a:p>
        </p:txBody>
      </p:sp>
      <p:pic>
        <p:nvPicPr>
          <p:cNvPr id="10242" name="Picture 2" descr="Top 5 Best Sales Funnel Software Tools To Power Up Your Busi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846" y="2120219"/>
            <a:ext cx="4467248" cy="334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9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2400" dirty="0" smtClean="0"/>
              <a:t>Given all of the above, what strategies will </a:t>
            </a:r>
            <a:r>
              <a:rPr lang="en-US" sz="2400" dirty="0" smtClean="0"/>
              <a:t>move </a:t>
            </a:r>
            <a:r>
              <a:rPr lang="en-US" sz="2400" dirty="0" smtClean="0"/>
              <a:t>us closer to our ideal vision for the future?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 smtClean="0"/>
              <a:t>Are there any strategic changes we can make from our current course of business that will help move us in a more positive and successful direction?</a:t>
            </a:r>
          </a:p>
          <a:p>
            <a:pPr marL="0" indent="0">
              <a:buNone/>
              <a:defRPr/>
            </a:pPr>
            <a:endParaRPr lang="en-US" sz="1600" dirty="0"/>
          </a:p>
          <a:p>
            <a:pPr marL="0" indent="0">
              <a:buNone/>
              <a:defRPr/>
            </a:pPr>
            <a:r>
              <a:rPr lang="en-US" sz="2400" dirty="0" smtClean="0"/>
              <a:t>What must be addressed in the new plan and rises to the top of the priority list?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32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r>
              <a:rPr lang="en-US" altLang="en-US" smtClean="0"/>
              <a:t>SWOT Analysis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Consider the INTERNAL Strengths and Weaknesses of your organization.</a:t>
            </a:r>
          </a:p>
          <a:p>
            <a:pPr>
              <a:buFontTx/>
              <a:buNone/>
            </a:pPr>
            <a:r>
              <a:rPr lang="en-US" altLang="en-US" smtClean="0"/>
              <a:t>Consider the EXTERNAL Opportunities and Threats for your organization.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An analysis of these four “quadrants,” considered along with financial/feasibility factors will help identify emerging critical issues and priorities.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65" y="26041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6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981199" y="274638"/>
            <a:ext cx="9252857" cy="6354762"/>
          </a:xfrm>
        </p:spPr>
        <p:txBody>
          <a:bodyPr/>
          <a:lstStyle/>
          <a:p>
            <a:pPr algn="ctr"/>
            <a:r>
              <a:rPr lang="en-US" altLang="en-US" u="sng" dirty="0" smtClean="0"/>
              <a:t>SWOT Analysis</a:t>
            </a:r>
            <a:br>
              <a:rPr lang="en-US" altLang="en-US" u="sng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      </a:t>
            </a:r>
            <a:r>
              <a:rPr lang="en-US" altLang="en-US" u="sng" dirty="0" smtClean="0"/>
              <a:t>Internal</a:t>
            </a:r>
            <a:r>
              <a:rPr lang="en-US" altLang="en-US" dirty="0" smtClean="0"/>
              <a:t>            </a:t>
            </a:r>
            <a:r>
              <a:rPr lang="en-US" altLang="en-US" u="sng" dirty="0" smtClean="0"/>
              <a:t>External</a:t>
            </a:r>
            <a:r>
              <a:rPr lang="en-US" altLang="en-US" u="sng" dirty="0"/>
              <a:t/>
            </a:r>
            <a:br>
              <a:rPr lang="en-US" altLang="en-US" u="sng" dirty="0"/>
            </a:br>
            <a:r>
              <a:rPr lang="en-US" altLang="en-US" u="sng" dirty="0" smtClean="0"/>
              <a:t/>
            </a:r>
            <a:br>
              <a:rPr lang="en-US" altLang="en-US" u="sng" dirty="0" smtClean="0"/>
            </a:br>
            <a:r>
              <a:rPr lang="en-US" altLang="en-US" sz="2400" dirty="0" smtClean="0"/>
              <a:t>Build </a:t>
            </a:r>
            <a:r>
              <a:rPr lang="en-US" altLang="en-US" sz="2400" dirty="0"/>
              <a:t>on Strengths  </a:t>
            </a:r>
            <a:r>
              <a:rPr lang="en-US" altLang="en-US" sz="2400" dirty="0" smtClean="0"/>
              <a:t>             Exploit opportunities</a:t>
            </a:r>
            <a:r>
              <a:rPr lang="en-US" altLang="en-US" sz="2800" dirty="0" smtClean="0"/>
              <a:t>                             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400" dirty="0"/>
              <a:t>Resolve Weaknesses  </a:t>
            </a:r>
            <a:r>
              <a:rPr lang="en-US" altLang="en-US" sz="2400" dirty="0" smtClean="0"/>
              <a:t>                         </a:t>
            </a:r>
            <a:r>
              <a:rPr lang="en-US" altLang="en-US" sz="2400" dirty="0"/>
              <a:t>Avoid Threats</a:t>
            </a:r>
            <a:r>
              <a:rPr lang="en-US" altLang="en-US" sz="2400" u="sng" dirty="0"/>
              <a:t/>
            </a:r>
            <a:br>
              <a:rPr lang="en-US" altLang="en-US" sz="2400" u="sng" dirty="0"/>
            </a:br>
            <a:endParaRPr lang="en-US" alt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2314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r>
              <a:rPr lang="en-US" altLang="en-US" dirty="0" smtClean="0"/>
              <a:t>Group discussion - </a:t>
            </a:r>
            <a:r>
              <a:rPr lang="en-US" altLang="en-US" dirty="0" smtClean="0"/>
              <a:t>SWOT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opportunity to put some or all of your retirement savings into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“Portville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Stock,” (which paid dividends based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community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success), please list: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Main Reasons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 (Major Strengths/Opportunities)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Concerns that keep you from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investing (Weaknesses/Threats)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audacious, bold new initiative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could improve/grow the community and give you more confidence.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Emerging Critical </a:t>
            </a:r>
            <a:r>
              <a:rPr lang="en-US" altLang="en-US" dirty="0" smtClean="0"/>
              <a:t>Issues:</a:t>
            </a:r>
            <a:br>
              <a:rPr lang="en-US" altLang="en-US" dirty="0" smtClean="0"/>
            </a:br>
            <a:r>
              <a:rPr lang="en-US" altLang="en-US" dirty="0" smtClean="0"/>
              <a:t>of all the issues in the </a:t>
            </a:r>
            <a:r>
              <a:rPr lang="en-US" altLang="en-US" dirty="0" err="1" smtClean="0"/>
              <a:t>swot</a:t>
            </a:r>
            <a:r>
              <a:rPr lang="en-US" altLang="en-US" dirty="0" smtClean="0"/>
              <a:t>…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MUST be addressed in the new plan?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rises to the top of the priority list?</a:t>
            </a:r>
          </a:p>
          <a:p>
            <a:pPr marL="0" indent="0" algn="ctr"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(time to connect the dots!)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small communities…..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vision for the future</a:t>
            </a:r>
          </a:p>
          <a:p>
            <a:r>
              <a:rPr lang="en-US" dirty="0" smtClean="0"/>
              <a:t>Inventory their assets (recreational, natural, educational, architectural)</a:t>
            </a:r>
          </a:p>
          <a:p>
            <a:r>
              <a:rPr lang="en-US" dirty="0" smtClean="0"/>
              <a:t>Build plans around existing assets</a:t>
            </a:r>
          </a:p>
          <a:p>
            <a:r>
              <a:rPr lang="en-US" dirty="0" smtClean="0"/>
              <a:t>Use incentives and education, not just regulation and enforcement</a:t>
            </a:r>
          </a:p>
          <a:p>
            <a:r>
              <a:rPr lang="en-US" dirty="0" smtClean="0"/>
              <a:t>Pick and choose among development projects (community identity &gt; corporate design)</a:t>
            </a:r>
          </a:p>
          <a:p>
            <a:r>
              <a:rPr lang="en-US" dirty="0" smtClean="0"/>
              <a:t>Pay attention to PLACE: People choose location/lifestyle ahead of employment</a:t>
            </a:r>
          </a:p>
          <a:p>
            <a:r>
              <a:rPr lang="en-US" dirty="0" smtClean="0"/>
              <a:t>Have strong leaders and committed citizens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4550" y="5628323"/>
            <a:ext cx="5938836" cy="309201"/>
          </a:xfrm>
        </p:spPr>
        <p:txBody>
          <a:bodyPr/>
          <a:lstStyle/>
          <a:p>
            <a:r>
              <a:rPr lang="en-US" dirty="0" smtClean="0"/>
              <a:t>Adapted from E.T. McMahon, Urban Land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r>
              <a:rPr lang="en-US" altLang="en-US" smtClean="0"/>
              <a:t>Completing the Plan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Strategic Goal Statements should be reviewed at least annually and revised accordingly</a:t>
            </a:r>
            <a:r>
              <a:rPr lang="en-US" altLang="en-US" dirty="0" smtClean="0"/>
              <a:t>. (3-4 Statements)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Objective Statements should be created annually  for each Strategic Goal (unless completed).  </a:t>
            </a:r>
          </a:p>
          <a:p>
            <a:pPr marL="0" indent="0">
              <a:buNone/>
            </a:pPr>
            <a:r>
              <a:rPr lang="en-US" altLang="en-US" dirty="0" smtClean="0"/>
              <a:t>Action Plans will be developed for each objective (typically by staff or committees), with results reported periodically to the board.</a:t>
            </a:r>
          </a:p>
        </p:txBody>
      </p:sp>
    </p:spTree>
    <p:extLst>
      <p:ext uri="{BB962C8B-B14F-4D97-AF65-F5344CB8AC3E}">
        <p14:creationId xmlns:p14="http://schemas.microsoft.com/office/powerpoint/2010/main" val="31804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/>
          <p:cNvSpPr/>
          <p:nvPr/>
        </p:nvSpPr>
        <p:spPr>
          <a:xfrm>
            <a:off x="7852229" y="1320800"/>
            <a:ext cx="725714" cy="188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6" descr="C:\Users\lsorokes\Pictures\Simple-Gantt-Chart-Example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 flipV="1">
            <a:off x="5239657" y="1320799"/>
            <a:ext cx="624114" cy="188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8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45 Free Action Plan Templates (Corrective, Emergency, Busines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6058" y="449944"/>
            <a:ext cx="7242175" cy="559752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3468914" y="1233714"/>
            <a:ext cx="6371772" cy="3773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small towns know….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Quality of life is a competitive advantage.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In-migration is key to growth and sustainability:  new residents, new workers, new tourists, new visitors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9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have a mission?  A 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Mission Statement concisely describes:  Who you are, what you do, who you serve, why you exist?</a:t>
            </a:r>
          </a:p>
          <a:p>
            <a:endParaRPr lang="en-US" sz="3200" dirty="0"/>
          </a:p>
          <a:p>
            <a:r>
              <a:rPr lang="en-US" sz="3200" dirty="0" smtClean="0"/>
              <a:t>A Vision Statement concisely describes:  What you aspire to be, a “stretch” from current reality, an ideal.</a:t>
            </a:r>
          </a:p>
        </p:txBody>
      </p:sp>
    </p:spTree>
    <p:extLst>
      <p:ext uri="{BB962C8B-B14F-4D97-AF65-F5344CB8AC3E}">
        <p14:creationId xmlns:p14="http://schemas.microsoft.com/office/powerpoint/2010/main" val="346259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Strategic Planning</a:t>
            </a:r>
            <a:r>
              <a:rPr lang="en-US" dirty="0" smtClean="0"/>
              <a:t> is a process that explores options and makes decisions about an organization’s future, and implements actions that guide the organization toward its </a:t>
            </a:r>
            <a:r>
              <a:rPr lang="en-US" dirty="0" smtClean="0"/>
              <a:t>vision while honoring and retaining its mission.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 Strategic Plan is contextual and integrated, with budgets, actions, assessments, etc.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 Strategic Plan is a fluid, living document…a tool to be used, not a “coffee table book</a:t>
            </a:r>
            <a:r>
              <a:rPr lang="en-US" dirty="0" smtClean="0"/>
              <a:t>.”</a:t>
            </a:r>
          </a:p>
          <a:p>
            <a:pPr>
              <a:defRPr/>
            </a:pPr>
            <a:r>
              <a:rPr lang="en-US" dirty="0" smtClean="0"/>
              <a:t>A Strategic Plan should be revisited, updated, and (possibly) amended periodically.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A Strategic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Build on assets and identify weaknesses</a:t>
            </a:r>
          </a:p>
          <a:p>
            <a:pPr>
              <a:defRPr/>
            </a:pPr>
            <a:r>
              <a:rPr lang="en-US" dirty="0" smtClean="0"/>
              <a:t>Anticipate problems/challenges</a:t>
            </a:r>
          </a:p>
          <a:p>
            <a:pPr>
              <a:defRPr/>
            </a:pPr>
            <a:r>
              <a:rPr lang="en-US" dirty="0" smtClean="0"/>
              <a:t>Explore new directions/partnerships</a:t>
            </a:r>
          </a:p>
          <a:p>
            <a:pPr>
              <a:defRPr/>
            </a:pPr>
            <a:r>
              <a:rPr lang="en-US" dirty="0" smtClean="0"/>
              <a:t>Share your vision with other stakeholders</a:t>
            </a:r>
          </a:p>
          <a:p>
            <a:pPr>
              <a:defRPr/>
            </a:pPr>
            <a:r>
              <a:rPr lang="en-US" dirty="0" smtClean="0"/>
              <a:t>In terms of Jim Collins and Good to Great, identify your “Hedgehog”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Your Hedgehog?</a:t>
            </a:r>
            <a:endParaRPr lang="en-US" dirty="0"/>
          </a:p>
        </p:txBody>
      </p:sp>
      <p:pic>
        <p:nvPicPr>
          <p:cNvPr id="13315" name="Content Placeholder 3" descr="hedgehog-concept-examples-i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411289"/>
            <a:ext cx="4419600" cy="4778375"/>
          </a:xfrm>
        </p:spPr>
      </p:pic>
    </p:spTree>
    <p:extLst>
      <p:ext uri="{BB962C8B-B14F-4D97-AF65-F5344CB8AC3E}">
        <p14:creationId xmlns:p14="http://schemas.microsoft.com/office/powerpoint/2010/main" val="239193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Plan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Strategic Plan should be reviewed and updated regularly, and a critical tool in the budgeting and resource allocation process.</a:t>
            </a:r>
          </a:p>
          <a:p>
            <a:pPr>
              <a:defRPr/>
            </a:pPr>
            <a:r>
              <a:rPr lang="en-US" dirty="0" smtClean="0"/>
              <a:t>ASK: How does this allocation of time, money, or other resources move us toward our vision?</a:t>
            </a:r>
          </a:p>
          <a:p>
            <a:pPr>
              <a:defRPr/>
            </a:pPr>
            <a:r>
              <a:rPr lang="en-US" dirty="0" smtClean="0"/>
              <a:t>Incorporate the Plan into </a:t>
            </a:r>
            <a:r>
              <a:rPr lang="en-US" u="sng" dirty="0" smtClean="0"/>
              <a:t>Budgeting</a:t>
            </a:r>
            <a:r>
              <a:rPr lang="en-US" dirty="0" smtClean="0"/>
              <a:t>, </a:t>
            </a:r>
            <a:r>
              <a:rPr lang="en-US" u="sng" dirty="0" smtClean="0"/>
              <a:t>Resource Allocation</a:t>
            </a:r>
            <a:r>
              <a:rPr lang="en-US" dirty="0" smtClean="0"/>
              <a:t>, and </a:t>
            </a:r>
            <a:r>
              <a:rPr lang="en-US" u="sng" dirty="0" smtClean="0"/>
              <a:t>Institutional Effectiveness…but </a:t>
            </a:r>
            <a:r>
              <a:rPr lang="en-US" u="sng" dirty="0" smtClean="0"/>
              <a:t>ultimately ALL </a:t>
            </a:r>
            <a:r>
              <a:rPr lang="en-US" u="sng" dirty="0" smtClean="0"/>
              <a:t>DECISION-MAKING.</a:t>
            </a:r>
          </a:p>
          <a:p>
            <a:pPr>
              <a:defRPr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650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r>
              <a:rPr lang="en-US" altLang="en-US" smtClean="0"/>
              <a:t>What it’s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 rtlCol="0">
            <a:normAutofit/>
          </a:bodyPr>
          <a:lstStyle/>
          <a:p>
            <a:pPr>
              <a:buFont typeface="Wingdings 3" charset="2"/>
              <a:buChar char="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Strategy Statements should be goals and not assumptions (e.g. having a balanced budget, taking good care of facilities, are probably more fitting as assumptions, not strategic goals.</a:t>
            </a:r>
          </a:p>
          <a:p>
            <a:pPr>
              <a:buFont typeface="Wingdings 3" charset="2"/>
              <a:buChar char="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Ways in which we do business are also typically not strategic goals, but they can be a part of a values statement – supplemental to the plan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(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 we treat staff/customers with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respect; we value diversity)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1114</TotalTime>
  <Words>924</Words>
  <Application>Microsoft Office PowerPoint</Application>
  <PresentationFormat>Widescreen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 3</vt:lpstr>
      <vt:lpstr>Gallery</vt:lpstr>
      <vt:lpstr>Portville ny community forum</vt:lpstr>
      <vt:lpstr>Successful small communities…..</vt:lpstr>
      <vt:lpstr>Successful small towns know….</vt:lpstr>
      <vt:lpstr>Do you have a mission?  A VISION?</vt:lpstr>
      <vt:lpstr>Your Strategic Plan</vt:lpstr>
      <vt:lpstr>Why A Strategic Plan?</vt:lpstr>
      <vt:lpstr>What is Your Hedgehog?</vt:lpstr>
      <vt:lpstr>The Plan in Context</vt:lpstr>
      <vt:lpstr>What it’s Not</vt:lpstr>
      <vt:lpstr>The Elements of a Strategic Plan</vt:lpstr>
      <vt:lpstr>Elements of a Plan, Cont’d</vt:lpstr>
      <vt:lpstr>The Strategic Fish diagram</vt:lpstr>
      <vt:lpstr>The Planning Funnel: Issues…strategies…objectives…actions</vt:lpstr>
      <vt:lpstr>Strategies</vt:lpstr>
      <vt:lpstr>SWOT Analysis</vt:lpstr>
      <vt:lpstr>SWOT Analysis         Internal            External  Build on Strengths               Exploit opportunities                                Resolve Weaknesses                           Avoid Threats </vt:lpstr>
      <vt:lpstr>Group discussion - SWOT</vt:lpstr>
      <vt:lpstr>Emerging Critical Issues: of all the issues in the swot…</vt:lpstr>
      <vt:lpstr>STRATEGY STATEMENTS</vt:lpstr>
      <vt:lpstr>Completing the Plan</vt:lpstr>
      <vt:lpstr>PowerPoint Presentation</vt:lpstr>
      <vt:lpstr>PowerPoint Presentation</vt:lpstr>
    </vt:vector>
  </TitlesOfParts>
  <Company>Intandem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Sorokes</dc:creator>
  <cp:lastModifiedBy>Larry Sorokes</cp:lastModifiedBy>
  <cp:revision>11</cp:revision>
  <cp:lastPrinted>2023-10-26T20:32:46Z</cp:lastPrinted>
  <dcterms:created xsi:type="dcterms:W3CDTF">2023-10-26T18:55:06Z</dcterms:created>
  <dcterms:modified xsi:type="dcterms:W3CDTF">2023-10-27T13:29:19Z</dcterms:modified>
</cp:coreProperties>
</file>